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4" r:id="rId10"/>
    <p:sldId id="270" r:id="rId11"/>
    <p:sldId id="268" r:id="rId12"/>
    <p:sldId id="269" r:id="rId13"/>
    <p:sldId id="256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FE53E-F0C9-44C9-82B5-508542280697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DEFEE-8A4B-49B3-B123-72658527F7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4713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DEFEE-8A4B-49B3-B123-72658527F75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455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DDEDC0-F55B-A012-58EB-314753EA4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3028D09-FA43-2EEC-59AF-7E215E849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7028982-1E23-5BFD-841B-3F5719B58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139098C-26E4-1CA2-73D6-BFF296F3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01A4F56-41C2-E5FE-D4D4-57595A0E9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843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9A8C27-5227-4C9A-B5D1-CCB2A4F90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D047079-3706-4316-935C-4C3D41E2C7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48B491-C52E-D0EF-1440-7C3A73836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A5E5726-C4AA-E9BD-6BBD-506C0EFDB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7292245-0B6E-9339-D596-C398BC99B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9107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64D774A-B96C-7190-6565-BAE421564F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4CC81D7-DAC6-D632-5475-2279C40215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45EED07-95F3-D50F-AEAA-A611BD1EF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EEF38F6-6B02-9D7C-752B-BDB39F93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C87DE4-F15D-51FD-00CC-9C4508BE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0511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E4AABA-4B71-D818-FA4C-22C98B9E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AA5C435-8DED-AE27-9C6C-14AB95C0E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433B58-870D-0471-9744-BE81A901B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58234D-4393-2AB5-6D54-BE081E7BA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D859B82-7FEB-94CB-8DF5-CEF6B36DD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080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12AD9B-9548-4001-5DCE-F3D97DF8B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28E49B0-FE2C-6A8B-2709-DA8952B12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07AA34B-2313-DC0C-77B3-ABFACD440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E2E08E4-49A0-0463-7281-A822B7073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3F61123-6033-8A19-C84C-65097CABC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0841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21F435-5D60-9C94-6C6E-5AC24E0AE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44A025E-804D-8655-97B5-400DE7B30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8973CB9-CF92-F419-F4A6-4E06533F5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CDA20F9-6E0F-E130-7DDA-A8B91E8A2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BEB89C0-828D-8503-3E12-3A4BE4F6F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66B43A8-4A81-BC52-3B1C-1A52F3CD0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727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2AED8C-876D-3513-E1D6-B1559C644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A5E1407-0095-5877-FE44-411E7DD5F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C42052B-DD4B-A2ED-C581-12FA0A73D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44902F8-6DB1-B501-8829-65914BC3C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202D958-E3FF-605E-92F6-214020896A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CE83A0A-AEBB-AE3F-9764-06BEC4953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03B9215-825C-2D1E-97D1-FF6379126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D1013B5-86DD-CE36-53C6-32C96C12F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435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236E43-E6E1-29AD-E0B4-95B26DA5E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A6C97C1-0B26-FE48-2AD4-4051DBF1B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2A0F82E-BBBF-BF32-01B6-1F906C4A2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C03F0E4-90D7-40C0-EDDD-7149E1EC6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0836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0152F2EB-5772-259F-D017-B6746267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E2B86C8-E518-1B0A-7D27-04FE576BA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4B2D3CC-6ACF-BC50-E084-28336158D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234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09C4B8-B3F4-9D79-A8B4-DB7E3BEFD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346BD5-737C-D33E-C1CD-315496531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EFC9341-37DD-28A5-25BB-54CAAFC1D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17DAA72-0661-F082-8719-DE963C81C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B7DF9F3-66AD-E4DB-BB89-221FD1ACA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BCB22F4-6B11-95FC-9ED1-6451E44FC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0903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E2B334-9B71-7462-07A8-3CE4C9D1F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95C8F58-3BA2-3C00-FF74-DD4A3162D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1EFBA72-3EAB-C135-4FE0-96CEC93379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B2D3B24-5E7F-6364-FA99-E91F78F4A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ADDB3E6-0951-22D4-6D43-94C20BAF4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0B35988-FA5C-A9B0-7D54-A9EA89290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7679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351A9E1-5F8B-7B8D-93E9-188EE4275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B15F442-CF4C-CD53-61F4-AB3AED6D7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1C1A9B-F347-2155-10C3-E260DA30EA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73A77-5F03-4895-825F-A01F01CCADA8}" type="datetimeFigureOut">
              <a:rPr lang="it-IT" smtClean="0"/>
              <a:t>26/11/2025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C464F4E-E346-DC06-8D36-D15C05D4B1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55A4EDD-9DA2-93FD-E029-319450A7C3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F29A2-EF41-4451-9A8B-D1EFC8560D1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817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https://www.youtube.com/embed/rAiItHUEqDc?feature=oembed" TargetMode="External"/><Relationship Id="rId7" Type="http://schemas.openxmlformats.org/officeDocument/2006/relationships/image" Target="../media/image9.jpeg"/><Relationship Id="rId2" Type="http://schemas.openxmlformats.org/officeDocument/2006/relationships/video" Target="https://www.youtube.com/embed/bn2h9Q1_sdc?feature=oembed" TargetMode="External"/><Relationship Id="rId1" Type="http://schemas.openxmlformats.org/officeDocument/2006/relationships/video" Target="https://www.youtube.com/embed/ux9OMCWAeUw?feature=oembed" TargetMode="Externa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oIQs9ndse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video" Target="https://www.youtube.com/embed/JOkpg_MC6Vc?feature=oembed" TargetMode="External"/><Relationship Id="rId7" Type="http://schemas.openxmlformats.org/officeDocument/2006/relationships/image" Target="../media/image14.jpeg"/><Relationship Id="rId2" Type="http://schemas.openxmlformats.org/officeDocument/2006/relationships/video" Target="https://www.youtube.com/embed/3sBEKwWnv9s?feature=oembed" TargetMode="External"/><Relationship Id="rId1" Type="http://schemas.openxmlformats.org/officeDocument/2006/relationships/video" Target="https://www.youtube.com/embed/d2wuLKZ5KaE?feature=oembed" TargetMode="Externa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D11879-F041-C254-36FF-197DB5DB13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0E4EA978-F215-01C7-5F10-609C80B15707}"/>
              </a:ext>
            </a:extLst>
          </p:cNvPr>
          <p:cNvSpPr/>
          <p:nvPr/>
        </p:nvSpPr>
        <p:spPr>
          <a:xfrm>
            <a:off x="1694183" y="54659"/>
            <a:ext cx="8902800" cy="6480000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FFDD5CF4-760F-5EE1-D8BD-3DFB61FC4D34}"/>
              </a:ext>
            </a:extLst>
          </p:cNvPr>
          <p:cNvSpPr/>
          <p:nvPr/>
        </p:nvSpPr>
        <p:spPr>
          <a:xfrm>
            <a:off x="-11215880" y="520861"/>
            <a:ext cx="11157994" cy="2361235"/>
          </a:xfrm>
          <a:prstGeom prst="roundRect">
            <a:avLst/>
          </a:prstGeom>
          <a:solidFill>
            <a:schemeClr val="tx1">
              <a:lumMod val="85000"/>
              <a:lumOff val="15000"/>
              <a:alpha val="7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F99BFF0-F40C-5E98-EAFC-152FF4E4C9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0" name="Titolo 9">
            <a:extLst>
              <a:ext uri="{FF2B5EF4-FFF2-40B4-BE49-F238E27FC236}">
                <a16:creationId xmlns:a16="http://schemas.microsoft.com/office/drawing/2014/main" id="{AC62D892-4023-07E5-3786-CA047CFA2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3583" y="-1517187"/>
            <a:ext cx="9144000" cy="2387600"/>
          </a:xfrm>
        </p:spPr>
        <p:txBody>
          <a:bodyPr>
            <a:noAutofit/>
          </a:bodyPr>
          <a:lstStyle/>
          <a:p>
            <a:r>
              <a:rPr lang="it-IT" sz="7000" dirty="0">
                <a:solidFill>
                  <a:schemeClr val="bg1"/>
                </a:solidFill>
                <a:latin typeface="Algerian" panose="04020705040A02060702" pitchFamily="82" charset="0"/>
              </a:rPr>
              <a:t>La musica classica nelle pubblicità</a:t>
            </a:r>
            <a:br>
              <a:rPr lang="it-IT" sz="7000" dirty="0">
                <a:solidFill>
                  <a:schemeClr val="bg1"/>
                </a:solidFill>
                <a:latin typeface="Algerian" panose="04020705040A02060702" pitchFamily="82" charset="0"/>
              </a:rPr>
            </a:br>
            <a:endParaRPr lang="it-IT" sz="7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14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4B636B-3C37-5DE3-3886-1B1DB7E9B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" y="690"/>
            <a:ext cx="10515600" cy="1325563"/>
          </a:xfrm>
        </p:spPr>
        <p:txBody>
          <a:bodyPr>
            <a:normAutofit/>
          </a:bodyPr>
          <a:lstStyle/>
          <a:p>
            <a:r>
              <a:rPr lang="it-IT" dirty="0"/>
              <a:t>Pubblicità con musica classica </a:t>
            </a:r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7A8380-AC95-1639-49DB-37992FBA7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5527" y="1327772"/>
            <a:ext cx="5157787" cy="823912"/>
          </a:xfrm>
        </p:spPr>
        <p:txBody>
          <a:bodyPr/>
          <a:lstStyle/>
          <a:p>
            <a:r>
              <a:rPr lang="it-IT" dirty="0" err="1"/>
              <a:t>Parmiggiano</a:t>
            </a:r>
            <a:r>
              <a:rPr lang="it-IT" dirty="0"/>
              <a:t> reggiano 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F3FF706-1599-AE5E-D1CE-FE7752C55C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875" y="2273162"/>
            <a:ext cx="5157787" cy="36845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/>
              <a:t>"Il Mondo" di Jimmy Fontana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E0EFEA2-D27C-246C-479B-1C46994A94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28113" y="245511"/>
            <a:ext cx="5183188" cy="823912"/>
          </a:xfrm>
        </p:spPr>
        <p:txBody>
          <a:bodyPr/>
          <a:lstStyle/>
          <a:p>
            <a:r>
              <a:rPr lang="it-IT" dirty="0"/>
              <a:t>Levis</a:t>
            </a:r>
          </a:p>
        </p:txBody>
      </p:sp>
      <p:pic>
        <p:nvPicPr>
          <p:cNvPr id="7" name="Elementi multimediali online 6" title="Parmigiano Reggiano 'Più grande, insieme' - Music Supervision and Cover by Sizzer">
            <a:hlinkClick r:id="" action="ppaction://noaction"/>
            <a:extLst>
              <a:ext uri="{FF2B5EF4-FFF2-40B4-BE49-F238E27FC236}">
                <a16:creationId xmlns:a16="http://schemas.microsoft.com/office/drawing/2014/main" id="{2DBF61C8-655D-4CF7-108D-74884A831AE7}"/>
              </a:ext>
            </a:extLst>
          </p:cNvPr>
          <p:cNvPicPr>
            <a:picLocks noGrp="1" noRot="1" noChangeAspect="1"/>
          </p:cNvPicPr>
          <p:nvPr>
            <p:ph sz="quarter" idx="4"/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98788" y="3060216"/>
            <a:ext cx="4441237" cy="2894220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B5D3DBB-2586-BF92-A6C0-98D14CC8DA17}"/>
              </a:ext>
            </a:extLst>
          </p:cNvPr>
          <p:cNvSpPr txBox="1"/>
          <p:nvPr/>
        </p:nvSpPr>
        <p:spPr>
          <a:xfrm>
            <a:off x="7929217" y="1076739"/>
            <a:ext cx="482600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"La </a:t>
            </a:r>
            <a:r>
              <a:rPr lang="en-US" sz="2800" dirty="0" err="1"/>
              <a:t>Sarabanda</a:t>
            </a:r>
            <a:r>
              <a:rPr lang="en-US" sz="2800" dirty="0"/>
              <a:t>" di Haendel</a:t>
            </a:r>
          </a:p>
        </p:txBody>
      </p:sp>
      <p:pic>
        <p:nvPicPr>
          <p:cNvPr id="11" name="Elementi multimediali online 10" title="Levi's 2002 Odyseey Haendel Sarabande">
            <a:hlinkClick r:id="" action="ppaction://noaction"/>
            <a:extLst>
              <a:ext uri="{FF2B5EF4-FFF2-40B4-BE49-F238E27FC236}">
                <a16:creationId xmlns:a16="http://schemas.microsoft.com/office/drawing/2014/main" id="{0C64EDE0-663B-B5CD-EC3E-0C721F6C7C11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8324573" y="1745974"/>
            <a:ext cx="3527288" cy="265927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57003A0-8A93-6BAB-26B9-74E75FBFC14B}"/>
              </a:ext>
            </a:extLst>
          </p:cNvPr>
          <p:cNvSpPr txBox="1"/>
          <p:nvPr/>
        </p:nvSpPr>
        <p:spPr>
          <a:xfrm>
            <a:off x="4649155" y="4009529"/>
            <a:ext cx="6096000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Aptos"/>
                <a:cs typeface="Angsana New"/>
              </a:rPr>
              <a:t>Birra Forst </a:t>
            </a:r>
          </a:p>
          <a:p>
            <a:r>
              <a:rPr lang="en-US" sz="2400" b="1" dirty="0">
                <a:latin typeface="Aptos"/>
                <a:ea typeface="Calibri"/>
                <a:cs typeface="Angsana New"/>
              </a:rPr>
              <a:t>"La </a:t>
            </a:r>
            <a:r>
              <a:rPr lang="en-US" sz="2400" b="1" dirty="0" err="1">
                <a:latin typeface="Aptos"/>
                <a:ea typeface="Calibri"/>
                <a:cs typeface="Angsana New"/>
              </a:rPr>
              <a:t>Sarabanda</a:t>
            </a:r>
            <a:r>
              <a:rPr lang="en-US" sz="2400" b="1" dirty="0">
                <a:latin typeface="Aptos"/>
                <a:ea typeface="Calibri"/>
                <a:cs typeface="Angsana New"/>
              </a:rPr>
              <a:t> di Handel</a:t>
            </a:r>
          </a:p>
          <a:p>
            <a:endParaRPr lang="en-US" sz="2400" b="1" dirty="0">
              <a:latin typeface="Aptos"/>
              <a:ea typeface="Calibri"/>
              <a:cs typeface="Angsana New"/>
            </a:endParaRPr>
          </a:p>
          <a:p>
            <a:endParaRPr lang="en-US" sz="2400" b="1" dirty="0">
              <a:latin typeface="Aptos"/>
              <a:ea typeface="Calibri"/>
              <a:cs typeface="Angsana New"/>
            </a:endParaRPr>
          </a:p>
          <a:p>
            <a:endParaRPr lang="en-US" sz="2400" b="1" dirty="0">
              <a:latin typeface="Aptos"/>
              <a:cs typeface="Angsana New"/>
            </a:endParaRPr>
          </a:p>
          <a:p>
            <a:pPr algn="ctr"/>
            <a:endParaRPr lang="it-IT" dirty="0">
              <a:latin typeface="Aptos"/>
              <a:cs typeface="Browallia New"/>
            </a:endParaRPr>
          </a:p>
        </p:txBody>
      </p:sp>
      <p:pic>
        <p:nvPicPr>
          <p:cNvPr id="6" name="Elementi multimediali online 5" title="FORST - Spot TV 2025 | 100% Tradizione, Passione e Qualità">
            <a:hlinkClick r:id="" action="ppaction://noaction"/>
            <a:extLst>
              <a:ext uri="{FF2B5EF4-FFF2-40B4-BE49-F238E27FC236}">
                <a16:creationId xmlns:a16="http://schemas.microsoft.com/office/drawing/2014/main" id="{EE700056-1BAE-9878-51F3-525116082FD0}"/>
              </a:ext>
            </a:extLst>
          </p:cNvPr>
          <p:cNvPicPr>
            <a:picLocks noRot="1" noChangeAspect="1"/>
          </p:cNvPicPr>
          <p:nvPr>
            <a:videoFile r:link="rId3"/>
          </p:nvPr>
        </p:nvPicPr>
        <p:blipFill>
          <a:blip r:embed="rId7"/>
          <a:stretch>
            <a:fillRect/>
          </a:stretch>
        </p:blipFill>
        <p:spPr>
          <a:xfrm>
            <a:off x="5133803" y="4928287"/>
            <a:ext cx="3192548" cy="163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47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4FA51F-6766-6CED-9B1D-E23A7FA0C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4A92BF-CDC5-66E1-1C3F-54C9B543C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87E17BF1-B5D1-2489-A6A8-ABA90AEF5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3C53D9A-57AA-3366-4E42-79093A82F4C8}"/>
              </a:ext>
            </a:extLst>
          </p:cNvPr>
          <p:cNvSpPr txBox="1"/>
          <p:nvPr/>
        </p:nvSpPr>
        <p:spPr>
          <a:xfrm>
            <a:off x="4861560" y="7101840"/>
            <a:ext cx="3230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Giuseppe</a:t>
            </a:r>
          </a:p>
        </p:txBody>
      </p:sp>
    </p:spTree>
    <p:extLst>
      <p:ext uri="{BB962C8B-B14F-4D97-AF65-F5344CB8AC3E}">
        <p14:creationId xmlns:p14="http://schemas.microsoft.com/office/powerpoint/2010/main" val="3416532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2BC755-D26F-1C6E-7AEC-F3E3BFA17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060F9A-1860-9842-E6D0-76490C55D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16A409CD-E53D-F93E-37C1-A9917E8B8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DB36482-2254-D635-9ABE-75E347358903}"/>
              </a:ext>
            </a:extLst>
          </p:cNvPr>
          <p:cNvSpPr txBox="1"/>
          <p:nvPr/>
        </p:nvSpPr>
        <p:spPr>
          <a:xfrm>
            <a:off x="4861560" y="5989320"/>
            <a:ext cx="3230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Giuseppe</a:t>
            </a:r>
          </a:p>
        </p:txBody>
      </p:sp>
    </p:spTree>
    <p:extLst>
      <p:ext uri="{BB962C8B-B14F-4D97-AF65-F5344CB8AC3E}">
        <p14:creationId xmlns:p14="http://schemas.microsoft.com/office/powerpoint/2010/main" val="3071059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7200" dirty="0" err="1">
                <a:solidFill>
                  <a:schemeClr val="accent4">
                    <a:lumMod val="7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Pubblicità</a:t>
            </a:r>
            <a:r>
              <a:rPr sz="7200" dirty="0">
                <a:solidFill>
                  <a:schemeClr val="accent4">
                    <a:lumMod val="7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con musica </a:t>
            </a:r>
            <a:r>
              <a:rPr sz="7200" dirty="0" err="1">
                <a:solidFill>
                  <a:schemeClr val="accent4">
                    <a:lumMod val="75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classica</a:t>
            </a:r>
            <a:endParaRPr sz="7200" dirty="0">
              <a:solidFill>
                <a:schemeClr val="accent4">
                  <a:lumMod val="75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/>
          <a:lstStyle/>
          <a:p>
            <a:endParaRPr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defRPr sz="2000" b="1"/>
            </a:pPr>
            <a:r>
              <a:rPr dirty="0">
                <a:solidFill>
                  <a:schemeClr val="accent2">
                    <a:lumMod val="50000"/>
                  </a:schemeClr>
                </a:solidFill>
              </a:rPr>
              <a:t>MACCHINA DEL CAFFÈ ARIETE</a:t>
            </a:r>
          </a:p>
          <a:p>
            <a:pPr lvl="1">
              <a:defRPr sz="1600"/>
            </a:pPr>
            <a:r>
              <a:rPr dirty="0">
                <a:solidFill>
                  <a:schemeClr val="accent2">
                    <a:lumMod val="50000"/>
                  </a:schemeClr>
                </a:solidFill>
              </a:rPr>
              <a:t>Antonio Vivaldi</a:t>
            </a:r>
            <a:br>
              <a:rPr dirty="0">
                <a:solidFill>
                  <a:schemeClr val="accent2">
                    <a:lumMod val="50000"/>
                  </a:schemeClr>
                </a:solidFill>
              </a:rPr>
            </a:br>
            <a:r>
              <a:rPr dirty="0">
                <a:solidFill>
                  <a:schemeClr val="accent2">
                    <a:lumMod val="50000"/>
                  </a:schemeClr>
                </a:solidFill>
              </a:rPr>
              <a:t>https://youtu.be/DOoCKNaxhNA?si=mMLSHoHaVs2OFftS</a:t>
            </a:r>
            <a:endParaRPr lang="it-IT" dirty="0">
              <a:solidFill>
                <a:schemeClr val="accent2">
                  <a:lumMod val="50000"/>
                </a:schemeClr>
              </a:solidFill>
            </a:endParaRPr>
          </a:p>
          <a:p>
            <a:pPr lvl="1">
              <a:defRPr sz="1600"/>
            </a:pPr>
            <a:endParaRPr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defRPr sz="2000" b="1"/>
            </a:pPr>
            <a:r>
              <a:rPr dirty="0">
                <a:solidFill>
                  <a:schemeClr val="accent2">
                    <a:lumMod val="50000"/>
                  </a:schemeClr>
                </a:solidFill>
              </a:rPr>
              <a:t>GRANA PADANO</a:t>
            </a:r>
          </a:p>
          <a:p>
            <a:pPr lvl="1">
              <a:defRPr sz="1600"/>
            </a:pPr>
            <a:r>
              <a:rPr dirty="0">
                <a:solidFill>
                  <a:schemeClr val="accent2">
                    <a:lumMod val="50000"/>
                  </a:schemeClr>
                </a:solidFill>
              </a:rPr>
              <a:t>“Gabriel’s Oboe” di Ennio Morricone</a:t>
            </a:r>
            <a:br>
              <a:rPr dirty="0">
                <a:solidFill>
                  <a:schemeClr val="accent2">
                    <a:lumMod val="50000"/>
                  </a:schemeClr>
                </a:solidFill>
              </a:rPr>
            </a:br>
            <a:r>
              <a:rPr dirty="0">
                <a:solidFill>
                  <a:schemeClr val="accent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https://youtu.be/oIQs9ndseg</a:t>
            </a:r>
            <a:endParaRPr lang="it-IT" dirty="0">
              <a:solidFill>
                <a:schemeClr val="accent2">
                  <a:lumMod val="50000"/>
                </a:schemeClr>
              </a:solidFill>
            </a:endParaRPr>
          </a:p>
          <a:p>
            <a:pPr lvl="1">
              <a:defRPr sz="1600"/>
            </a:pPr>
            <a:endParaRPr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defRPr sz="2000" b="1"/>
            </a:pPr>
            <a:r>
              <a:rPr dirty="0">
                <a:solidFill>
                  <a:schemeClr val="accent2">
                    <a:lumMod val="50000"/>
                  </a:schemeClr>
                </a:solidFill>
              </a:rPr>
              <a:t>SPOT BARILLA</a:t>
            </a:r>
          </a:p>
          <a:p>
            <a:pPr lvl="1">
              <a:defRPr sz="1600"/>
            </a:pPr>
            <a:r>
              <a:rPr dirty="0">
                <a:solidFill>
                  <a:schemeClr val="accent2">
                    <a:lumMod val="50000"/>
                  </a:schemeClr>
                </a:solidFill>
              </a:rPr>
              <a:t>“Hymne” di Vangelis</a:t>
            </a:r>
            <a:br>
              <a:rPr dirty="0">
                <a:solidFill>
                  <a:schemeClr val="accent2">
                    <a:lumMod val="50000"/>
                  </a:schemeClr>
                </a:solidFill>
              </a:rPr>
            </a:br>
            <a:r>
              <a:rPr dirty="0">
                <a:solidFill>
                  <a:schemeClr val="accent2">
                    <a:lumMod val="50000"/>
                  </a:schemeClr>
                </a:solidFill>
              </a:rPr>
              <a:t>https://youtu.be/ZaS8JfWR4dE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F8C9D3-AF45-5755-58B5-E701FE7EC8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1C61E9-D9FD-1A09-87C5-7005D2215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355597F0-DECB-505A-868A-765B1C0FA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21AB4F5-1377-574F-7969-713D2C8EE534}"/>
              </a:ext>
            </a:extLst>
          </p:cNvPr>
          <p:cNvSpPr txBox="1"/>
          <p:nvPr/>
        </p:nvSpPr>
        <p:spPr>
          <a:xfrm>
            <a:off x="4861560" y="7101840"/>
            <a:ext cx="3230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Ilaria b.</a:t>
            </a:r>
          </a:p>
        </p:txBody>
      </p:sp>
    </p:spTree>
    <p:extLst>
      <p:ext uri="{BB962C8B-B14F-4D97-AF65-F5344CB8AC3E}">
        <p14:creationId xmlns:p14="http://schemas.microsoft.com/office/powerpoint/2010/main" val="2137939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AFD946-27D7-D8AE-CFF4-060F46532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13D419-F27B-AB0F-AC88-27C40327D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5CF3A59D-66A8-E056-5B83-BE7513BD3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7E9244-17F8-B977-94D0-55C05EB35AF0}"/>
              </a:ext>
            </a:extLst>
          </p:cNvPr>
          <p:cNvSpPr txBox="1"/>
          <p:nvPr/>
        </p:nvSpPr>
        <p:spPr>
          <a:xfrm>
            <a:off x="4861560" y="6006465"/>
            <a:ext cx="3230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Ilaria b.</a:t>
            </a:r>
          </a:p>
        </p:txBody>
      </p:sp>
    </p:spTree>
    <p:extLst>
      <p:ext uri="{BB962C8B-B14F-4D97-AF65-F5344CB8AC3E}">
        <p14:creationId xmlns:p14="http://schemas.microsoft.com/office/powerpoint/2010/main" val="5861967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9319" y="2317481"/>
            <a:ext cx="4194629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dirty="0">
                <a:solidFill>
                  <a:srgbClr val="3F412B"/>
                </a:solidFill>
                <a:latin typeface="Algerian" panose="04020705040A02060702" pitchFamily="82" charset="0"/>
                <a:ea typeface="Segoe UI Black" panose="020B0A02040204020203" pitchFamily="34" charset="0"/>
                <a:cs typeface="Sloop Script Pro"/>
                <a:sym typeface="Sloop Script Pro"/>
              </a:rPr>
              <a:t>Vecchia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lgerian" panose="04020705040A02060702" pitchFamily="82" charset="0"/>
                <a:ea typeface="Segoe UI Black" panose="020B0A02040204020203" pitchFamily="34" charset="0"/>
                <a:cs typeface="Sloop Script Pro"/>
                <a:sym typeface="Sloop Script Pro"/>
              </a:rPr>
              <a:t>Romagna</a:t>
            </a:r>
            <a:r>
              <a:rPr lang="en-US" sz="2400" dirty="0">
                <a:solidFill>
                  <a:srgbClr val="3F412B"/>
                </a:solidFill>
                <a:latin typeface="Algerian" panose="04020705040A02060702" pitchFamily="82" charset="0"/>
                <a:ea typeface="Segoe UI Black" panose="020B0A02040204020203" pitchFamily="34" charset="0"/>
                <a:cs typeface="Sloop Script Pro"/>
                <a:sym typeface="Sloop Script Pro"/>
              </a:rPr>
              <a:t> </a:t>
            </a:r>
            <a:r>
              <a:rPr lang="en-US" sz="2400" dirty="0" err="1">
                <a:solidFill>
                  <a:srgbClr val="3F412B"/>
                </a:solidFill>
                <a:latin typeface="Algerian" panose="04020705040A02060702" pitchFamily="82" charset="0"/>
                <a:ea typeface="Segoe UI Black" panose="020B0A02040204020203" pitchFamily="34" charset="0"/>
                <a:cs typeface="Sloop Script Pro"/>
                <a:sym typeface="Sloop Script Pro"/>
              </a:rPr>
              <a:t>Etichetta</a:t>
            </a:r>
            <a:r>
              <a:rPr lang="en-US" sz="2400" dirty="0">
                <a:solidFill>
                  <a:srgbClr val="3F412B"/>
                </a:solidFill>
                <a:latin typeface="Algerian" panose="04020705040A02060702" pitchFamily="82" charset="0"/>
                <a:ea typeface="Segoe UI Black" panose="020B0A02040204020203" pitchFamily="34" charset="0"/>
                <a:cs typeface="Sloop Script Pro"/>
                <a:sym typeface="Sloop Script Pro"/>
              </a:rPr>
              <a:t> Nera (1984)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68302" y="3278011"/>
            <a:ext cx="3860800" cy="11527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75"/>
              </a:lnSpc>
            </a:pPr>
            <a:r>
              <a:rPr lang="en-US" sz="1600" spc="107" dirty="0">
                <a:solidFill>
                  <a:srgbClr val="3F412B"/>
                </a:solidFill>
                <a:latin typeface="Times New Roman MT Condensed"/>
                <a:ea typeface="Times New Roman MT Condensed"/>
                <a:cs typeface="Times New Roman MT Condensed"/>
                <a:sym typeface="Times New Roman MT Condensed"/>
              </a:rPr>
              <a:t>LA ROMANZA PER VIOLINO E ORCHESTRA IN FA MAGGIORE, OP.50 </a:t>
            </a:r>
            <a:r>
              <a:rPr lang="en-US" sz="1600" b="1" spc="107" dirty="0">
                <a:solidFill>
                  <a:srgbClr val="3F412B"/>
                </a:solidFill>
                <a:latin typeface="Times New Roman MT Condensed"/>
                <a:ea typeface="Times New Roman MT Condensed"/>
                <a:cs typeface="Times New Roman MT Condensed"/>
                <a:sym typeface="Times New Roman MT Condensed"/>
              </a:rPr>
              <a:t>DI LUDWIG VAN BEETHOVEN.</a:t>
            </a:r>
          </a:p>
        </p:txBody>
      </p:sp>
      <p:grpSp>
        <p:nvGrpSpPr>
          <p:cNvPr id="8" name="Group 8"/>
          <p:cNvGrpSpPr/>
          <p:nvPr/>
        </p:nvGrpSpPr>
        <p:grpSpPr>
          <a:xfrm rot="-189162">
            <a:off x="-61549" y="-781839"/>
            <a:ext cx="8817157" cy="1869066"/>
            <a:chOff x="0" y="0"/>
            <a:chExt cx="6347587" cy="1345565"/>
          </a:xfrm>
        </p:grpSpPr>
        <p:sp>
          <p:nvSpPr>
            <p:cNvPr id="9" name="Freeform 9"/>
            <p:cNvSpPr/>
            <p:nvPr/>
          </p:nvSpPr>
          <p:spPr>
            <a:xfrm>
              <a:off x="13" y="10"/>
              <a:ext cx="6347574" cy="1345543"/>
            </a:xfrm>
            <a:custGeom>
              <a:avLst/>
              <a:gdLst/>
              <a:ahLst/>
              <a:cxnLst/>
              <a:rect l="l" t="t" r="r" b="b"/>
              <a:pathLst>
                <a:path w="6347574" h="1345543">
                  <a:moveTo>
                    <a:pt x="6347574" y="925693"/>
                  </a:moveTo>
                  <a:cubicBezTo>
                    <a:pt x="6311252" y="967476"/>
                    <a:pt x="6081509" y="952363"/>
                    <a:pt x="5984608" y="1085840"/>
                  </a:cubicBezTo>
                  <a:cubicBezTo>
                    <a:pt x="5834494" y="1062472"/>
                    <a:pt x="5704065" y="1067933"/>
                    <a:pt x="5536044" y="1043422"/>
                  </a:cubicBezTo>
                  <a:cubicBezTo>
                    <a:pt x="5442953" y="1117336"/>
                    <a:pt x="5432031" y="1001385"/>
                    <a:pt x="5092433" y="1166358"/>
                  </a:cubicBezTo>
                  <a:cubicBezTo>
                    <a:pt x="5071605" y="1125337"/>
                    <a:pt x="4812779" y="1217793"/>
                    <a:pt x="4569447" y="1298438"/>
                  </a:cubicBezTo>
                  <a:cubicBezTo>
                    <a:pt x="4114660" y="1168390"/>
                    <a:pt x="3826243" y="1249289"/>
                    <a:pt x="3471913" y="1176772"/>
                  </a:cubicBezTo>
                  <a:cubicBezTo>
                    <a:pt x="3056877" y="1243066"/>
                    <a:pt x="3361169" y="1274435"/>
                    <a:pt x="2567038" y="1243193"/>
                  </a:cubicBezTo>
                  <a:cubicBezTo>
                    <a:pt x="2470010" y="1176137"/>
                    <a:pt x="2458199" y="1377940"/>
                    <a:pt x="2136762" y="1278245"/>
                  </a:cubicBezTo>
                  <a:cubicBezTo>
                    <a:pt x="2023732" y="1312662"/>
                    <a:pt x="1871332" y="1365240"/>
                    <a:pt x="1801609" y="1302883"/>
                  </a:cubicBezTo>
                  <a:cubicBezTo>
                    <a:pt x="1710804" y="1238240"/>
                    <a:pt x="1730997" y="1343523"/>
                    <a:pt x="1615046" y="1340475"/>
                  </a:cubicBezTo>
                  <a:cubicBezTo>
                    <a:pt x="1542910" y="1345936"/>
                    <a:pt x="1456296" y="1213475"/>
                    <a:pt x="1404226" y="1288913"/>
                  </a:cubicBezTo>
                  <a:cubicBezTo>
                    <a:pt x="1239380" y="1391656"/>
                    <a:pt x="1267955" y="1304534"/>
                    <a:pt x="1029322" y="1339586"/>
                  </a:cubicBezTo>
                  <a:cubicBezTo>
                    <a:pt x="653910" y="1383909"/>
                    <a:pt x="487667" y="1163945"/>
                    <a:pt x="85585" y="1236970"/>
                  </a:cubicBezTo>
                  <a:cubicBezTo>
                    <a:pt x="-22365" y="1156579"/>
                    <a:pt x="6083" y="1531610"/>
                    <a:pt x="6718" y="241163"/>
                  </a:cubicBezTo>
                  <a:cubicBezTo>
                    <a:pt x="-31382" y="-209306"/>
                    <a:pt x="71742" y="129911"/>
                    <a:pt x="863714" y="25009"/>
                  </a:cubicBezTo>
                  <a:cubicBezTo>
                    <a:pt x="1336408" y="40376"/>
                    <a:pt x="1272146" y="280787"/>
                    <a:pt x="2654541" y="203825"/>
                  </a:cubicBezTo>
                  <a:cubicBezTo>
                    <a:pt x="2834627" y="190490"/>
                    <a:pt x="2765412" y="307457"/>
                    <a:pt x="3438893" y="316474"/>
                  </a:cubicBezTo>
                  <a:cubicBezTo>
                    <a:pt x="3622789" y="327142"/>
                    <a:pt x="3805923" y="432425"/>
                    <a:pt x="4060304" y="444490"/>
                  </a:cubicBezTo>
                  <a:cubicBezTo>
                    <a:pt x="4281411" y="583428"/>
                    <a:pt x="4316717" y="542788"/>
                    <a:pt x="4611865" y="612130"/>
                  </a:cubicBezTo>
                  <a:cubicBezTo>
                    <a:pt x="5196573" y="723509"/>
                    <a:pt x="5561825" y="563616"/>
                    <a:pt x="6347574" y="925693"/>
                  </a:cubicBezTo>
                  <a:close/>
                </a:path>
              </a:pathLst>
            </a:custGeom>
            <a:blipFill>
              <a:blip r:embed="rId5"/>
              <a:stretch>
                <a:fillRect t="-106963" b="-106963"/>
              </a:stretch>
            </a:blipFill>
          </p:spPr>
          <p:txBody>
            <a:bodyPr/>
            <a:lstStyle/>
            <a:p>
              <a:endParaRPr lang="it-IT" sz="1200"/>
            </a:p>
          </p:txBody>
        </p:sp>
      </p:grpSp>
      <p:grpSp>
        <p:nvGrpSpPr>
          <p:cNvPr id="10" name="Group 10"/>
          <p:cNvGrpSpPr/>
          <p:nvPr/>
        </p:nvGrpSpPr>
        <p:grpSpPr>
          <a:xfrm rot="139701">
            <a:off x="4481031" y="4858359"/>
            <a:ext cx="7909063" cy="3145320"/>
            <a:chOff x="0" y="0"/>
            <a:chExt cx="6858313" cy="2727452"/>
          </a:xfrm>
        </p:grpSpPr>
        <p:sp>
          <p:nvSpPr>
            <p:cNvPr id="11" name="Freeform 11"/>
            <p:cNvSpPr/>
            <p:nvPr/>
          </p:nvSpPr>
          <p:spPr>
            <a:xfrm>
              <a:off x="353" y="-127"/>
              <a:ext cx="6857823" cy="2727706"/>
            </a:xfrm>
            <a:custGeom>
              <a:avLst/>
              <a:gdLst/>
              <a:ahLst/>
              <a:cxnLst/>
              <a:rect l="l" t="t" r="r" b="b"/>
              <a:pathLst>
                <a:path w="6857823" h="2727706">
                  <a:moveTo>
                    <a:pt x="6849854" y="2579370"/>
                  </a:moveTo>
                  <a:cubicBezTo>
                    <a:pt x="6720579" y="2610739"/>
                    <a:pt x="6623177" y="2542032"/>
                    <a:pt x="6511212" y="2579370"/>
                  </a:cubicBezTo>
                  <a:cubicBezTo>
                    <a:pt x="6420815" y="2622296"/>
                    <a:pt x="6232879" y="2581783"/>
                    <a:pt x="6112258" y="2716657"/>
                  </a:cubicBezTo>
                  <a:cubicBezTo>
                    <a:pt x="6054834" y="2650998"/>
                    <a:pt x="5968421" y="2747137"/>
                    <a:pt x="5707260" y="2713736"/>
                  </a:cubicBezTo>
                  <a:cubicBezTo>
                    <a:pt x="5706299" y="2762504"/>
                    <a:pt x="5648599" y="2660269"/>
                    <a:pt x="5620573" y="2710688"/>
                  </a:cubicBezTo>
                  <a:cubicBezTo>
                    <a:pt x="5591312" y="2724785"/>
                    <a:pt x="5614116" y="2729611"/>
                    <a:pt x="5578672" y="2681097"/>
                  </a:cubicBezTo>
                  <a:cubicBezTo>
                    <a:pt x="5559851" y="2710307"/>
                    <a:pt x="5543091" y="2744724"/>
                    <a:pt x="5461624" y="2718054"/>
                  </a:cubicBezTo>
                  <a:cubicBezTo>
                    <a:pt x="5275336" y="2675255"/>
                    <a:pt x="5400902" y="2555748"/>
                    <a:pt x="5115699" y="2711958"/>
                  </a:cubicBezTo>
                  <a:cubicBezTo>
                    <a:pt x="5060473" y="2773934"/>
                    <a:pt x="4937517" y="2529332"/>
                    <a:pt x="4874185" y="2727706"/>
                  </a:cubicBezTo>
                  <a:cubicBezTo>
                    <a:pt x="4850143" y="2703703"/>
                    <a:pt x="4857012" y="2678176"/>
                    <a:pt x="4783926" y="2724404"/>
                  </a:cubicBezTo>
                  <a:cubicBezTo>
                    <a:pt x="4695590" y="2583688"/>
                    <a:pt x="4734468" y="2810129"/>
                    <a:pt x="4562194" y="2630678"/>
                  </a:cubicBezTo>
                  <a:cubicBezTo>
                    <a:pt x="4448167" y="2733167"/>
                    <a:pt x="4467538" y="2647188"/>
                    <a:pt x="4262291" y="2673985"/>
                  </a:cubicBezTo>
                  <a:cubicBezTo>
                    <a:pt x="4255698" y="2686939"/>
                    <a:pt x="4163927" y="2546985"/>
                    <a:pt x="4119416" y="2592324"/>
                  </a:cubicBezTo>
                  <a:cubicBezTo>
                    <a:pt x="4037674" y="2663444"/>
                    <a:pt x="4123812" y="2470658"/>
                    <a:pt x="3911834" y="2613660"/>
                  </a:cubicBezTo>
                  <a:cubicBezTo>
                    <a:pt x="3826246" y="2616581"/>
                    <a:pt x="3690376" y="2593467"/>
                    <a:pt x="3608635" y="2620899"/>
                  </a:cubicBezTo>
                  <a:cubicBezTo>
                    <a:pt x="3370554" y="2659380"/>
                    <a:pt x="3090435" y="2391029"/>
                    <a:pt x="2943026" y="2578862"/>
                  </a:cubicBezTo>
                  <a:cubicBezTo>
                    <a:pt x="2795342" y="2573147"/>
                    <a:pt x="2943713" y="2490851"/>
                    <a:pt x="2821307" y="2569845"/>
                  </a:cubicBezTo>
                  <a:cubicBezTo>
                    <a:pt x="2734482" y="2564257"/>
                    <a:pt x="2615511" y="2507615"/>
                    <a:pt x="2432108" y="2601214"/>
                  </a:cubicBezTo>
                  <a:cubicBezTo>
                    <a:pt x="2327424" y="2507869"/>
                    <a:pt x="2099784" y="2629281"/>
                    <a:pt x="1913221" y="2674366"/>
                  </a:cubicBezTo>
                  <a:cubicBezTo>
                    <a:pt x="1777627" y="2620645"/>
                    <a:pt x="1860467" y="2585085"/>
                    <a:pt x="1639559" y="2577719"/>
                  </a:cubicBezTo>
                  <a:cubicBezTo>
                    <a:pt x="1633927" y="2618486"/>
                    <a:pt x="1502316" y="2431542"/>
                    <a:pt x="1331140" y="2514219"/>
                  </a:cubicBezTo>
                  <a:cubicBezTo>
                    <a:pt x="1238408" y="2447417"/>
                    <a:pt x="1234973" y="2426970"/>
                    <a:pt x="1084954" y="2392426"/>
                  </a:cubicBezTo>
                  <a:cubicBezTo>
                    <a:pt x="1072452" y="2341118"/>
                    <a:pt x="988512" y="2455545"/>
                    <a:pt x="865832" y="2341880"/>
                  </a:cubicBezTo>
                  <a:cubicBezTo>
                    <a:pt x="877921" y="2369820"/>
                    <a:pt x="687237" y="2384171"/>
                    <a:pt x="528013" y="2378456"/>
                  </a:cubicBezTo>
                  <a:cubicBezTo>
                    <a:pt x="473885" y="2418461"/>
                    <a:pt x="331696" y="2407412"/>
                    <a:pt x="296801" y="2297303"/>
                  </a:cubicBezTo>
                  <a:cubicBezTo>
                    <a:pt x="307105" y="2252853"/>
                    <a:pt x="47043" y="2355596"/>
                    <a:pt x="3768" y="2150237"/>
                  </a:cubicBezTo>
                  <a:cubicBezTo>
                    <a:pt x="10088" y="1811147"/>
                    <a:pt x="-12291" y="1459103"/>
                    <a:pt x="10500" y="1133348"/>
                  </a:cubicBezTo>
                  <a:cubicBezTo>
                    <a:pt x="-1877" y="1100455"/>
                    <a:pt x="31245" y="1118235"/>
                    <a:pt x="160108" y="1068197"/>
                  </a:cubicBezTo>
                  <a:cubicBezTo>
                    <a:pt x="153788" y="1068832"/>
                    <a:pt x="237178" y="1060323"/>
                    <a:pt x="310677" y="963676"/>
                  </a:cubicBezTo>
                  <a:cubicBezTo>
                    <a:pt x="412338" y="954786"/>
                    <a:pt x="546284" y="920496"/>
                    <a:pt x="637230" y="876808"/>
                  </a:cubicBezTo>
                  <a:cubicBezTo>
                    <a:pt x="850170" y="804291"/>
                    <a:pt x="1228928" y="861187"/>
                    <a:pt x="1829969" y="757936"/>
                  </a:cubicBezTo>
                  <a:cubicBezTo>
                    <a:pt x="1947978" y="727964"/>
                    <a:pt x="2132343" y="698119"/>
                    <a:pt x="2297612" y="653923"/>
                  </a:cubicBezTo>
                  <a:cubicBezTo>
                    <a:pt x="2348718" y="682625"/>
                    <a:pt x="2401747" y="484505"/>
                    <a:pt x="2638591" y="549148"/>
                  </a:cubicBezTo>
                  <a:cubicBezTo>
                    <a:pt x="2772125" y="459486"/>
                    <a:pt x="3052793" y="428244"/>
                    <a:pt x="3183030" y="370078"/>
                  </a:cubicBezTo>
                  <a:cubicBezTo>
                    <a:pt x="3307634" y="428371"/>
                    <a:pt x="3485817" y="359791"/>
                    <a:pt x="3627044" y="358521"/>
                  </a:cubicBezTo>
                  <a:cubicBezTo>
                    <a:pt x="3873505" y="353568"/>
                    <a:pt x="3535136" y="279781"/>
                    <a:pt x="4250065" y="246634"/>
                  </a:cubicBezTo>
                  <a:cubicBezTo>
                    <a:pt x="4375356" y="296799"/>
                    <a:pt x="4490893" y="290068"/>
                    <a:pt x="4689545" y="251460"/>
                  </a:cubicBezTo>
                  <a:cubicBezTo>
                    <a:pt x="4844373" y="280035"/>
                    <a:pt x="4905508" y="297434"/>
                    <a:pt x="5031348" y="260604"/>
                  </a:cubicBezTo>
                  <a:cubicBezTo>
                    <a:pt x="5258026" y="206375"/>
                    <a:pt x="5483330" y="124968"/>
                    <a:pt x="5846839" y="38989"/>
                  </a:cubicBezTo>
                  <a:cubicBezTo>
                    <a:pt x="5872117" y="11176"/>
                    <a:pt x="5845053" y="57404"/>
                    <a:pt x="6114457" y="40259"/>
                  </a:cubicBezTo>
                  <a:cubicBezTo>
                    <a:pt x="6131629" y="41783"/>
                    <a:pt x="6162540" y="123444"/>
                    <a:pt x="6264751" y="65024"/>
                  </a:cubicBezTo>
                  <a:cubicBezTo>
                    <a:pt x="6313521" y="93726"/>
                    <a:pt x="6552975" y="63373"/>
                    <a:pt x="6651615" y="0"/>
                  </a:cubicBezTo>
                  <a:cubicBezTo>
                    <a:pt x="6674832" y="2413"/>
                    <a:pt x="6794078" y="50419"/>
                    <a:pt x="6816196" y="7874"/>
                  </a:cubicBezTo>
                  <a:cubicBezTo>
                    <a:pt x="6911682" y="480187"/>
                    <a:pt x="6790506" y="967359"/>
                    <a:pt x="6857823" y="1457198"/>
                  </a:cubicBezTo>
                  <a:cubicBezTo>
                    <a:pt x="6825950" y="1836928"/>
                    <a:pt x="6849580" y="2161159"/>
                    <a:pt x="6849854" y="2579370"/>
                  </a:cubicBezTo>
                  <a:close/>
                </a:path>
              </a:pathLst>
            </a:custGeom>
            <a:blipFill>
              <a:blip r:embed="rId5"/>
              <a:stretch>
                <a:fillRect l="-7" t="-33659" r="-1" b="-33658"/>
              </a:stretch>
            </a:blipFill>
          </p:spPr>
          <p:txBody>
            <a:bodyPr/>
            <a:lstStyle/>
            <a:p>
              <a:endParaRPr lang="it-IT" sz="1200"/>
            </a:p>
          </p:txBody>
        </p:sp>
      </p:grpSp>
      <p:pic>
        <p:nvPicPr>
          <p:cNvPr id="16" name="Elementi multimediali online 15" title="Spot- VECCHIA ROMAGNA Etichetta Nera - 1984 COMPLETO! (HQ)">
            <a:hlinkClick r:id="" action="ppaction://media"/>
            <a:extLst>
              <a:ext uri="{FF2B5EF4-FFF2-40B4-BE49-F238E27FC236}">
                <a16:creationId xmlns:a16="http://schemas.microsoft.com/office/drawing/2014/main" id="{41841557-A947-899C-0771-7D337ECF692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457200" y="4194970"/>
            <a:ext cx="3403600" cy="25527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Elementi multimediali online 17" title="Nueva Gama Volvo XC 2019">
            <a:hlinkClick r:id="" action="ppaction://media"/>
            <a:extLst>
              <a:ext uri="{FF2B5EF4-FFF2-40B4-BE49-F238E27FC236}">
                <a16:creationId xmlns:a16="http://schemas.microsoft.com/office/drawing/2014/main" id="{0453BFDC-3A48-0005-91EF-5AF1595E6293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7"/>
          <a:stretch>
            <a:fillRect/>
          </a:stretch>
        </p:blipFill>
        <p:spPr>
          <a:xfrm>
            <a:off x="4261438" y="3129842"/>
            <a:ext cx="4001062" cy="2260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14474A7-354F-7CDF-67FF-A02DB6E9714B}"/>
              </a:ext>
            </a:extLst>
          </p:cNvPr>
          <p:cNvSpPr txBox="1"/>
          <p:nvPr/>
        </p:nvSpPr>
        <p:spPr>
          <a:xfrm>
            <a:off x="4110630" y="1491770"/>
            <a:ext cx="4194629" cy="872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Algerian" panose="04020705040A02060702" pitchFamily="82" charset="0"/>
              </a:rPr>
              <a:t>NUOVA GAMA VOLVO XC </a:t>
            </a:r>
            <a:r>
              <a:rPr lang="it-IT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lgerian" panose="04020705040A02060702" pitchFamily="82" charset="0"/>
              </a:rPr>
              <a:t>2019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E4E2CB8A-E8FF-F42C-B7DC-F64CE5C82F97}"/>
              </a:ext>
            </a:extLst>
          </p:cNvPr>
          <p:cNvSpPr txBox="1"/>
          <p:nvPr/>
        </p:nvSpPr>
        <p:spPr>
          <a:xfrm>
            <a:off x="4347039" y="2472176"/>
            <a:ext cx="3872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REGINA DELLA NOTTE: ARIA ( MAGIC FLUTE) DI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MOZART</a:t>
            </a:r>
          </a:p>
        </p:txBody>
      </p:sp>
      <p:pic>
        <p:nvPicPr>
          <p:cNvPr id="23" name="Elementi multimediali online 22" title="INTEL Beethoven Experience Amazing">
            <a:hlinkClick r:id="" action="ppaction://media"/>
            <a:extLst>
              <a:ext uri="{FF2B5EF4-FFF2-40B4-BE49-F238E27FC236}">
                <a16:creationId xmlns:a16="http://schemas.microsoft.com/office/drawing/2014/main" id="{48D3FFCA-7CD0-52A4-CA70-7CEE4587F784}"/>
              </a:ext>
            </a:extLst>
          </p:cNvPr>
          <p:cNvPicPr>
            <a:picLocks noRot="1" noChangeAspect="1"/>
          </p:cNvPicPr>
          <p:nvPr>
            <a:videoFile r:link="rId3"/>
          </p:nvPr>
        </p:nvPicPr>
        <p:blipFill>
          <a:blip r:embed="rId8"/>
          <a:stretch>
            <a:fillRect/>
          </a:stretch>
        </p:blipFill>
        <p:spPr>
          <a:xfrm>
            <a:off x="8449418" y="1711530"/>
            <a:ext cx="3718133" cy="21007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514E83C4-AD04-C7D1-55A5-56D921CF7156}"/>
              </a:ext>
            </a:extLst>
          </p:cNvPr>
          <p:cNvSpPr txBox="1"/>
          <p:nvPr/>
        </p:nvSpPr>
        <p:spPr>
          <a:xfrm>
            <a:off x="8212848" y="148023"/>
            <a:ext cx="39481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lgerian" panose="04020705040A02060702" pitchFamily="82" charset="0"/>
              </a:rPr>
              <a:t>INTEL EXPERIENCE AMAZING</a:t>
            </a:r>
          </a:p>
          <a:p>
            <a:pPr algn="ctr"/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SINFONIA N.5 DI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LUDWIG VAN BEETHOVEN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6A8BEF-3407-EE9C-4319-1420A2C4D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BAFD8CE9-1370-EF45-E7EC-9ECDE750B0DF}"/>
              </a:ext>
            </a:extLst>
          </p:cNvPr>
          <p:cNvSpPr/>
          <p:nvPr/>
        </p:nvSpPr>
        <p:spPr>
          <a:xfrm>
            <a:off x="1694183" y="54659"/>
            <a:ext cx="8902800" cy="6480000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FCD0B524-220C-F988-E899-21288B2D2B44}"/>
              </a:ext>
            </a:extLst>
          </p:cNvPr>
          <p:cNvSpPr/>
          <p:nvPr/>
        </p:nvSpPr>
        <p:spPr>
          <a:xfrm>
            <a:off x="-335665" y="520861"/>
            <a:ext cx="11157994" cy="2361235"/>
          </a:xfrm>
          <a:prstGeom prst="roundRect">
            <a:avLst/>
          </a:prstGeom>
          <a:solidFill>
            <a:schemeClr val="tx1">
              <a:lumMod val="85000"/>
              <a:lumOff val="15000"/>
              <a:alpha val="7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B04F0B1-38C2-D245-B7EB-4093F199FB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0" name="Titolo 9">
            <a:extLst>
              <a:ext uri="{FF2B5EF4-FFF2-40B4-BE49-F238E27FC236}">
                <a16:creationId xmlns:a16="http://schemas.microsoft.com/office/drawing/2014/main" id="{40D45809-1F78-C0C7-4C6F-F1712D56B5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3583" y="1214438"/>
            <a:ext cx="9144000" cy="2387600"/>
          </a:xfrm>
        </p:spPr>
        <p:txBody>
          <a:bodyPr>
            <a:noAutofit/>
          </a:bodyPr>
          <a:lstStyle/>
          <a:p>
            <a:r>
              <a:rPr lang="it-IT" sz="7000" dirty="0">
                <a:solidFill>
                  <a:schemeClr val="bg1"/>
                </a:solidFill>
                <a:latin typeface="Algerian" panose="04020705040A02060702" pitchFamily="82" charset="0"/>
              </a:rPr>
              <a:t>La musica classica nelle pubblicità</a:t>
            </a:r>
            <a:br>
              <a:rPr lang="it-IT" sz="7000" dirty="0">
                <a:solidFill>
                  <a:schemeClr val="bg1"/>
                </a:solidFill>
                <a:latin typeface="Algerian" panose="04020705040A02060702" pitchFamily="82" charset="0"/>
              </a:rPr>
            </a:br>
            <a:endParaRPr lang="it-IT" sz="7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23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00C9C8-ACB8-0340-4F43-46FAE390D4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6C699794-C6FE-0034-6612-17DBFC13A5CB}"/>
              </a:ext>
            </a:extLst>
          </p:cNvPr>
          <p:cNvSpPr/>
          <p:nvPr/>
        </p:nvSpPr>
        <p:spPr>
          <a:xfrm>
            <a:off x="-11215880" y="520861"/>
            <a:ext cx="11157994" cy="2361235"/>
          </a:xfrm>
          <a:prstGeom prst="roundRect">
            <a:avLst/>
          </a:prstGeom>
          <a:solidFill>
            <a:schemeClr val="tx1">
              <a:lumMod val="85000"/>
              <a:lumOff val="15000"/>
              <a:alpha val="7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Titolo 9">
            <a:extLst>
              <a:ext uri="{FF2B5EF4-FFF2-40B4-BE49-F238E27FC236}">
                <a16:creationId xmlns:a16="http://schemas.microsoft.com/office/drawing/2014/main" id="{84531B48-BB4B-0B04-2667-3E3FC3998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3583" y="-1517187"/>
            <a:ext cx="9144000" cy="2387600"/>
          </a:xfrm>
        </p:spPr>
        <p:txBody>
          <a:bodyPr>
            <a:noAutofit/>
          </a:bodyPr>
          <a:lstStyle/>
          <a:p>
            <a:r>
              <a:rPr lang="it-IT" sz="7000" dirty="0">
                <a:solidFill>
                  <a:schemeClr val="bg1"/>
                </a:solidFill>
                <a:latin typeface="Algerian" panose="04020705040A02060702" pitchFamily="82" charset="0"/>
              </a:rPr>
              <a:t>La musica classica nelle pubblicità</a:t>
            </a:r>
            <a:br>
              <a:rPr lang="it-IT" sz="7000" dirty="0">
                <a:solidFill>
                  <a:schemeClr val="bg1"/>
                </a:solidFill>
                <a:latin typeface="Algerian" panose="04020705040A02060702" pitchFamily="82" charset="0"/>
              </a:rPr>
            </a:br>
            <a:endParaRPr lang="it-IT" sz="7000" dirty="0">
              <a:solidFill>
                <a:schemeClr val="bg1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F384A88-7DA4-8F18-2060-4BD77EF8D4F5}"/>
              </a:ext>
            </a:extLst>
          </p:cNvPr>
          <p:cNvSpPr txBox="1"/>
          <p:nvPr/>
        </p:nvSpPr>
        <p:spPr>
          <a:xfrm>
            <a:off x="4861560" y="6995160"/>
            <a:ext cx="2468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Davide</a:t>
            </a:r>
          </a:p>
        </p:txBody>
      </p:sp>
    </p:spTree>
    <p:extLst>
      <p:ext uri="{BB962C8B-B14F-4D97-AF65-F5344CB8AC3E}">
        <p14:creationId xmlns:p14="http://schemas.microsoft.com/office/powerpoint/2010/main" val="48602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1728AF-E85D-A2A4-470F-5775E1A43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EC09C4CE-E7F6-9559-7082-A8DD665762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CDBBCC3-042B-FBDE-5962-7E151B2402C9}"/>
              </a:ext>
            </a:extLst>
          </p:cNvPr>
          <p:cNvSpPr txBox="1"/>
          <p:nvPr/>
        </p:nvSpPr>
        <p:spPr>
          <a:xfrm>
            <a:off x="4861560" y="6019800"/>
            <a:ext cx="2468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Davide</a:t>
            </a:r>
          </a:p>
        </p:txBody>
      </p:sp>
    </p:spTree>
    <p:extLst>
      <p:ext uri="{BB962C8B-B14F-4D97-AF65-F5344CB8AC3E}">
        <p14:creationId xmlns:p14="http://schemas.microsoft.com/office/powerpoint/2010/main" val="1812760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9F3B2F-0E2A-0A8A-5D77-A797A94E2A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493DBA02-1E0F-E26F-DFC3-3C726D495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560" y="274320"/>
            <a:ext cx="7604760" cy="4550201"/>
          </a:xfr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it-IT" sz="4400" dirty="0">
                <a:solidFill>
                  <a:schemeClr val="bg1"/>
                </a:solidFill>
                <a:latin typeface="Algerian" panose="04020705040A02060702" pitchFamily="82" charset="0"/>
              </a:rPr>
              <a:t>Morando – Largo al factotum – Gioacchino rossini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D7ABB3D-947F-6D98-2326-1FE85529ED9D}"/>
              </a:ext>
            </a:extLst>
          </p:cNvPr>
          <p:cNvSpPr txBox="1"/>
          <p:nvPr/>
        </p:nvSpPr>
        <p:spPr>
          <a:xfrm>
            <a:off x="4861560" y="-1021080"/>
            <a:ext cx="2468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Davide</a:t>
            </a:r>
          </a:p>
        </p:txBody>
      </p:sp>
      <p:pic>
        <p:nvPicPr>
          <p:cNvPr id="2" name="Migliorcane e Migliorgatto - Le Specialità Italiane _ Spot TV 15__">
            <a:hlinkClick r:id="" action="ppaction://media"/>
            <a:extLst>
              <a:ext uri="{FF2B5EF4-FFF2-40B4-BE49-F238E27FC236}">
                <a16:creationId xmlns:a16="http://schemas.microsoft.com/office/drawing/2014/main" id="{9C7E2B9B-D80C-F6AD-050B-B580B64638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t="5034" b="5313"/>
          <a:stretch>
            <a:fillRect/>
          </a:stretch>
        </p:blipFill>
        <p:spPr>
          <a:xfrm>
            <a:off x="1478280" y="390782"/>
            <a:ext cx="4815840" cy="242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4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9F3B2F-0E2A-0A8A-5D77-A797A94E2A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493DBA02-1E0F-E26F-DFC3-3C726D495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560" y="91441"/>
            <a:ext cx="5806440" cy="2087880"/>
          </a:xfr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it-IT" sz="4400">
                <a:solidFill>
                  <a:schemeClr val="bg1"/>
                </a:solidFill>
                <a:latin typeface="Algerian" panose="04020705040A02060702" pitchFamily="82" charset="0"/>
              </a:rPr>
              <a:t>Morando – Largo al factotum – Gioacchino rossini</a:t>
            </a:r>
            <a:endParaRPr lang="it-IT" sz="44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D7ABB3D-947F-6D98-2326-1FE85529ED9D}"/>
              </a:ext>
            </a:extLst>
          </p:cNvPr>
          <p:cNvSpPr txBox="1"/>
          <p:nvPr/>
        </p:nvSpPr>
        <p:spPr>
          <a:xfrm>
            <a:off x="4861560" y="-1021080"/>
            <a:ext cx="2468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Davide</a:t>
            </a:r>
          </a:p>
        </p:txBody>
      </p:sp>
      <p:sp>
        <p:nvSpPr>
          <p:cNvPr id="6" name="Titolo 2">
            <a:extLst>
              <a:ext uri="{FF2B5EF4-FFF2-40B4-BE49-F238E27FC236}">
                <a16:creationId xmlns:a16="http://schemas.microsoft.com/office/drawing/2014/main" id="{534EF7F9-8BF8-4BED-C6F2-67BA8A99AEDA}"/>
              </a:ext>
            </a:extLst>
          </p:cNvPr>
          <p:cNvSpPr txBox="1">
            <a:spLocks/>
          </p:cNvSpPr>
          <p:nvPr/>
        </p:nvSpPr>
        <p:spPr>
          <a:xfrm>
            <a:off x="5155304" y="2295782"/>
            <a:ext cx="6838576" cy="4405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400" dirty="0">
                <a:solidFill>
                  <a:schemeClr val="bg1"/>
                </a:solidFill>
                <a:latin typeface="Algerian" panose="04020705040A02060702" pitchFamily="82" charset="0"/>
              </a:rPr>
              <a:t>Olio cuore - Ouverture gazza ladra - rossini</a:t>
            </a:r>
          </a:p>
        </p:txBody>
      </p:sp>
      <p:pic>
        <p:nvPicPr>
          <p:cNvPr id="5" name="Spot TV Olio Cuore - 2018">
            <a:hlinkClick r:id="" action="ppaction://media"/>
            <a:extLst>
              <a:ext uri="{FF2B5EF4-FFF2-40B4-BE49-F238E27FC236}">
                <a16:creationId xmlns:a16="http://schemas.microsoft.com/office/drawing/2014/main" id="{4436062C-5AC3-A95A-D505-147C8AB491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0" y="2460845"/>
            <a:ext cx="5300768" cy="298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067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9F3B2F-0E2A-0A8A-5D77-A797A94E2A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493DBA02-1E0F-E26F-DFC3-3C726D495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560" y="91441"/>
            <a:ext cx="5806440" cy="2087880"/>
          </a:xfr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it-IT" sz="4400" dirty="0">
                <a:solidFill>
                  <a:schemeClr val="bg1"/>
                </a:solidFill>
                <a:latin typeface="Algerian" panose="04020705040A02060702" pitchFamily="82" charset="0"/>
              </a:rPr>
              <a:t>Morando – Largo al factotum – Gioacchino rossini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D7ABB3D-947F-6D98-2326-1FE85529ED9D}"/>
              </a:ext>
            </a:extLst>
          </p:cNvPr>
          <p:cNvSpPr txBox="1"/>
          <p:nvPr/>
        </p:nvSpPr>
        <p:spPr>
          <a:xfrm>
            <a:off x="4861560" y="-1021080"/>
            <a:ext cx="2468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Davide</a:t>
            </a:r>
          </a:p>
        </p:txBody>
      </p:sp>
      <p:sp>
        <p:nvSpPr>
          <p:cNvPr id="6" name="Titolo 2">
            <a:extLst>
              <a:ext uri="{FF2B5EF4-FFF2-40B4-BE49-F238E27FC236}">
                <a16:creationId xmlns:a16="http://schemas.microsoft.com/office/drawing/2014/main" id="{534EF7F9-8BF8-4BED-C6F2-67BA8A99AEDA}"/>
              </a:ext>
            </a:extLst>
          </p:cNvPr>
          <p:cNvSpPr txBox="1">
            <a:spLocks/>
          </p:cNvSpPr>
          <p:nvPr/>
        </p:nvSpPr>
        <p:spPr>
          <a:xfrm>
            <a:off x="7010400" y="88268"/>
            <a:ext cx="5181600" cy="294132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400" dirty="0">
                <a:solidFill>
                  <a:schemeClr val="bg1"/>
                </a:solidFill>
                <a:latin typeface="Algerian" panose="04020705040A02060702" pitchFamily="82" charset="0"/>
              </a:rPr>
              <a:t>Olio cuore - Ouverture gazza ladra - rossini</a:t>
            </a:r>
          </a:p>
        </p:txBody>
      </p:sp>
      <p:sp>
        <p:nvSpPr>
          <p:cNvPr id="7" name="Titolo 2">
            <a:extLst>
              <a:ext uri="{FF2B5EF4-FFF2-40B4-BE49-F238E27FC236}">
                <a16:creationId xmlns:a16="http://schemas.microsoft.com/office/drawing/2014/main" id="{966CC351-6E76-9022-1E83-E12AB2CD962F}"/>
              </a:ext>
            </a:extLst>
          </p:cNvPr>
          <p:cNvSpPr txBox="1">
            <a:spLocks/>
          </p:cNvSpPr>
          <p:nvPr/>
        </p:nvSpPr>
        <p:spPr>
          <a:xfrm>
            <a:off x="167640" y="3828413"/>
            <a:ext cx="11490960" cy="273199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400" dirty="0">
                <a:solidFill>
                  <a:schemeClr val="bg1"/>
                </a:solidFill>
                <a:latin typeface="Algerian" panose="04020705040A02060702" pitchFamily="82" charset="0"/>
              </a:rPr>
              <a:t>Barilla - ouverture Guglielmo tell</a:t>
            </a:r>
          </a:p>
        </p:txBody>
      </p:sp>
      <p:pic>
        <p:nvPicPr>
          <p:cNvPr id="8" name="videoplayback (1)">
            <a:hlinkClick r:id="" action="ppaction://media"/>
            <a:extLst>
              <a:ext uri="{FF2B5EF4-FFF2-40B4-BE49-F238E27FC236}">
                <a16:creationId xmlns:a16="http://schemas.microsoft.com/office/drawing/2014/main" id="{32B7E354-F41D-E401-DF6E-A20821F8666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07858.435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63598" y="3828413"/>
            <a:ext cx="2026762" cy="202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339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8B5F2C-C1BD-DB06-D363-6DD447095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D6BD6F-3A71-FDAF-D628-A8E7DE29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4F67D2D3-A35B-77E3-B106-0E0B2CAA8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31FE56E-E237-32F5-C29B-86E62F5FC4B2}"/>
              </a:ext>
            </a:extLst>
          </p:cNvPr>
          <p:cNvSpPr txBox="1"/>
          <p:nvPr/>
        </p:nvSpPr>
        <p:spPr>
          <a:xfrm>
            <a:off x="4861560" y="7101840"/>
            <a:ext cx="2468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Luigi</a:t>
            </a:r>
          </a:p>
        </p:txBody>
      </p:sp>
    </p:spTree>
    <p:extLst>
      <p:ext uri="{BB962C8B-B14F-4D97-AF65-F5344CB8AC3E}">
        <p14:creationId xmlns:p14="http://schemas.microsoft.com/office/powerpoint/2010/main" val="872302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3DEF1F-237C-28EE-1FE9-7361BC5D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D6460A6D-F964-1E90-6DC5-29D115033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A4164F7-93A0-0F4A-8299-CC03646D40D5}"/>
              </a:ext>
            </a:extLst>
          </p:cNvPr>
          <p:cNvSpPr txBox="1"/>
          <p:nvPr/>
        </p:nvSpPr>
        <p:spPr>
          <a:xfrm>
            <a:off x="4861560" y="6019800"/>
            <a:ext cx="2468880" cy="830997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4800" dirty="0">
                <a:solidFill>
                  <a:schemeClr val="bg1"/>
                </a:solidFill>
                <a:latin typeface="Algerian" panose="04020705040A02060702" pitchFamily="82" charset="0"/>
              </a:rPr>
              <a:t>Luigi</a:t>
            </a:r>
          </a:p>
        </p:txBody>
      </p:sp>
    </p:spTree>
    <p:extLst>
      <p:ext uri="{BB962C8B-B14F-4D97-AF65-F5344CB8AC3E}">
        <p14:creationId xmlns:p14="http://schemas.microsoft.com/office/powerpoint/2010/main" val="1182919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212</Words>
  <Application>Microsoft Office PowerPoint</Application>
  <PresentationFormat>Widescreen</PresentationFormat>
  <Paragraphs>47</Paragraphs>
  <Slides>16</Slides>
  <Notes>1</Notes>
  <HiddenSlides>0</HiddenSlides>
  <MMClips>9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5" baseType="lpstr">
      <vt:lpstr>Algerian</vt:lpstr>
      <vt:lpstr>Angsana New</vt:lpstr>
      <vt:lpstr>Aptos</vt:lpstr>
      <vt:lpstr>Arial</vt:lpstr>
      <vt:lpstr>Calibri</vt:lpstr>
      <vt:lpstr>Calibri Light</vt:lpstr>
      <vt:lpstr>Times New Roman</vt:lpstr>
      <vt:lpstr>Times New Roman MT Condensed</vt:lpstr>
      <vt:lpstr>Tema di Office</vt:lpstr>
      <vt:lpstr>La musica classica nelle pubblicità </vt:lpstr>
      <vt:lpstr>La musica classica nelle pubblicità </vt:lpstr>
      <vt:lpstr>La musica classica nelle pubblicità </vt:lpstr>
      <vt:lpstr>Presentazione standard di PowerPoint</vt:lpstr>
      <vt:lpstr>Morando – Largo al factotum – Gioacchino rossini</vt:lpstr>
      <vt:lpstr>Morando – Largo al factotum – Gioacchino rossini</vt:lpstr>
      <vt:lpstr>Morando – Largo al factotum – Gioacchino rossini</vt:lpstr>
      <vt:lpstr>Presentazione standard di PowerPoint</vt:lpstr>
      <vt:lpstr>Presentazione standard di PowerPoint</vt:lpstr>
      <vt:lpstr>Pubblicità con musica classica </vt:lpstr>
      <vt:lpstr>Presentazione standard di PowerPoint</vt:lpstr>
      <vt:lpstr>Presentazione standard di PowerPoint</vt:lpstr>
      <vt:lpstr>Pubblicità con musica classica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Davide Lamberti</dc:creator>
  <cp:lastModifiedBy>Davide Lamberti</cp:lastModifiedBy>
  <cp:revision>2</cp:revision>
  <dcterms:created xsi:type="dcterms:W3CDTF">2025-11-25T16:47:17Z</dcterms:created>
  <dcterms:modified xsi:type="dcterms:W3CDTF">2025-11-26T18:40:45Z</dcterms:modified>
</cp:coreProperties>
</file>

<file path=docProps/thumbnail.jpeg>
</file>